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61" r:id="rId7"/>
    <p:sldId id="275" r:id="rId8"/>
    <p:sldId id="276" r:id="rId9"/>
    <p:sldId id="277" r:id="rId10"/>
    <p:sldId id="262" r:id="rId11"/>
    <p:sldId id="263" r:id="rId12"/>
    <p:sldId id="278" r:id="rId13"/>
  </p:sldIdLst>
  <p:sldSz cx="9144000" cy="6858000" type="screen4x3"/>
  <p:notesSz cx="6858000" cy="9144000"/>
  <p:defaultTextStyle>
    <a:defPPr lvl="0">
      <a:defRPr lang="it-IT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830B-64AD-47BB-A0CC-DE2786E1FE4F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5475-EC8A-49B4-8CC4-DB8896C44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06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830B-64AD-47BB-A0CC-DE2786E1FE4F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5475-EC8A-49B4-8CC4-DB8896C44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50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830B-64AD-47BB-A0CC-DE2786E1FE4F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5475-EC8A-49B4-8CC4-DB8896C44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49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830B-64AD-47BB-A0CC-DE2786E1FE4F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5475-EC8A-49B4-8CC4-DB8896C44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30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830B-64AD-47BB-A0CC-DE2786E1FE4F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5475-EC8A-49B4-8CC4-DB8896C44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988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830B-64AD-47BB-A0CC-DE2786E1FE4F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5475-EC8A-49B4-8CC4-DB8896C44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08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830B-64AD-47BB-A0CC-DE2786E1FE4F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5475-EC8A-49B4-8CC4-DB8896C44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04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830B-64AD-47BB-A0CC-DE2786E1FE4F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5475-EC8A-49B4-8CC4-DB8896C44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36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830B-64AD-47BB-A0CC-DE2786E1FE4F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5475-EC8A-49B4-8CC4-DB8896C44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44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830B-64AD-47BB-A0CC-DE2786E1FE4F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5475-EC8A-49B4-8CC4-DB8896C44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4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1830B-64AD-47BB-A0CC-DE2786E1FE4F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5475-EC8A-49B4-8CC4-DB8896C44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3768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1830B-64AD-47BB-A0CC-DE2786E1FE4F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B5475-EC8A-49B4-8CC4-DB8896C4457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6523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176464" cy="119726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55914" y="2174709"/>
            <a:ext cx="7239000" cy="12760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P.P. 4006/19 R.G.N.R. </a:t>
            </a:r>
            <a:r>
              <a:rPr lang="it-IT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mod</a:t>
            </a: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  <a:r>
              <a:rPr lang="it-IT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21</a:t>
            </a:r>
          </a:p>
          <a:p>
            <a:pPr marL="0" indent="0" algn="ctr">
              <a:buNone/>
            </a:pPr>
            <a:r>
              <a:rPr lang="it-IT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«IGNI FERROQUE» </a:t>
            </a:r>
            <a:endParaRPr lang="it-IT" sz="4000" i="1" dirty="0">
              <a:latin typeface="Book Antiqua" panose="02040602050305030304" pitchFamily="18" charset="0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609600" y="3717032"/>
            <a:ext cx="8229600" cy="8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Fasano dal dicembre 2019/marzo 2020</a:t>
            </a:r>
            <a:endParaRPr lang="it-IT" sz="2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Procura della Repubblica presso il Tribunale di Brindisi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it-IT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5" y="128589"/>
            <a:ext cx="5201067" cy="174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05162" y="128589"/>
            <a:ext cx="35340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b="1" dirty="0" smtClean="0"/>
          </a:p>
          <a:p>
            <a:pPr algn="ctr"/>
            <a:r>
              <a:rPr lang="it-IT" sz="1600" dirty="0" smtClean="0">
                <a:latin typeface="Book Antiqua" panose="02040602050305030304" pitchFamily="18" charset="0"/>
              </a:rPr>
              <a:t>PROCURA </a:t>
            </a:r>
            <a:r>
              <a:rPr lang="it-IT" sz="1600" dirty="0">
                <a:latin typeface="Book Antiqua" panose="02040602050305030304" pitchFamily="18" charset="0"/>
              </a:rPr>
              <a:t>della REPUBBLICA </a:t>
            </a:r>
          </a:p>
          <a:p>
            <a:pPr algn="ctr"/>
            <a:r>
              <a:rPr lang="it-IT" sz="1600" dirty="0">
                <a:latin typeface="Book Antiqua" panose="02040602050305030304" pitchFamily="18" charset="0"/>
              </a:rPr>
              <a:t>presso il TRIBUNALE di BRINDISI</a:t>
            </a:r>
          </a:p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31" y="128589"/>
            <a:ext cx="569217" cy="57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4186808" cy="115699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traffico illecito di sostanze stupefacenti o psicotrope, Detenzione e traffico illecito di sostanze stupefacenti o psicotrope, Detenzione e traffico illecito di sostanze stupefacenti o psicotrope, continuato e in concorso con più di 5 persone e con il coinvolgimento di un soggetto minore degli anni 18 (Artt. 81, 110, e 112 C.P, 73 D.P.R. 309/90.);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Tentata estorsione continuata (Artt. 56, 81 e 629 C.P.);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porto illegale in pubblico di una pistola ed un fucile, efficienti e funzionanti, di cui faceva uso (Artt. 2, 4 e 7 della Legge 895/1967);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In concorso, con la crudeltà  e senza necessità, aver cagionato la morte di un cane (Artt. 110-544 bis C.P);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Compiuto un atto contrario ai doveri di ufficio, riceveva per sé la somma di euro 100,00 (artt. 319 e 321 C.P.;</a:t>
            </a: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continuato e in concorso con più di 5 persone e con il coinvolgimento di un soggetto minore degli anni 18 (Artt. 81, 110, e 112 C.P, 73 D.P.R. 309/90.);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Tentata estorsione continuata (Artt. 56, 81 e 629 C.P.);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porto illegale in pubblico di una pistola ed un fucile, efficienti e funzionanti, di cui faceva uso (Artt. 2, 4 e 7 della Legge 895/1967);</a:t>
            </a:r>
          </a:p>
          <a:p>
            <a:pPr lvl="0" algn="just"/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In concorso, con la crudeltà  e senza necessità, aver cagionato la morte di un cane (Artt. 110-544 bis C.P);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Compiuto un atto contrario ai doveri di ufficio, riceveva per sé la somma di euro 100,00 (artt. 319 e 321 C.P.;</a:t>
            </a: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continuato e in concorso con più di 5 persone e con il coinvolgimento di un soggetto minore degli anni 18 (Artt. 81, 110, e 112 C.P, 73 D.P.R. 309/90.);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Tentata estorsione continuata (Artt. 56, 81 e 629 C.P.);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porto illegale in pubblico di una pistola ed un fucile, efficienti e funzionanti, di cui faceva uso (Artt. 2, 4 e 7 della Legge 895/1967);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In concorso, con la crudeltà  e senza necessità, aver cagionato la morte di un cane (Artt. 110-544 bis C.P);</a:t>
            </a:r>
          </a:p>
          <a:p>
            <a:pPr marL="0" lvl="0" indent="0" algn="just">
              <a:buNone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Compiuto un atto contrario ai doveri di ufficio, riceveva per sé la somma di euro 100,00 (artt. 319 e 321 C.P.;</a:t>
            </a:r>
          </a:p>
          <a:p>
            <a:endParaRPr lang="it-IT" dirty="0"/>
          </a:p>
        </p:txBody>
      </p:sp>
      <p:pic>
        <p:nvPicPr>
          <p:cNvPr id="4" name="Picture 6" descr="C:\Users\524024am\Desktop\Logo San Vito Carabinieri orizzont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934665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043608" y="1412776"/>
            <a:ext cx="777686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it-IT" sz="2400" u="sng" dirty="0">
                <a:solidFill>
                  <a:schemeClr val="bg1"/>
                </a:solidFill>
                <a:latin typeface="Book Antiqua" panose="02040602050305030304" pitchFamily="18" charset="0"/>
              </a:rPr>
              <a:t>Reati contestati</a:t>
            </a:r>
            <a:r>
              <a:rPr lang="it-I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algn="ctr"/>
            <a:r>
              <a:rPr lang="it-IT" sz="2400" u="sng" dirty="0">
                <a:solidFill>
                  <a:schemeClr val="bg1"/>
                </a:solidFill>
                <a:latin typeface="Book Antiqua" panose="02040602050305030304" pitchFamily="18" charset="0"/>
              </a:rPr>
              <a:t>Reati contestati</a:t>
            </a:r>
            <a:r>
              <a:rPr lang="it-I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lvl="0" algn="ctr"/>
            <a:r>
              <a:rPr lang="it-IT" sz="2400" u="sng" dirty="0">
                <a:solidFill>
                  <a:schemeClr val="bg1"/>
                </a:solidFill>
                <a:latin typeface="Book Antiqua" panose="02040602050305030304" pitchFamily="18" charset="0"/>
              </a:rPr>
              <a:t>Reati contestati</a:t>
            </a:r>
            <a:r>
              <a:rPr lang="it-I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lvl="0" algn="ctr"/>
            <a:endParaRPr lang="it-IT" sz="8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traffico illecito di sostanze stupefacenti o psicotrope, continuato e in concorso con più di 5 persone e con il coinvolgimento di un soggetto minore degli anni 18 (Artt. 81, 110, e 112 C.P, 73 D.P.R. 309/90.);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Tentata estorsione continuata (Artt. 56, 81 e 629 C.P.);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porto illegale in pubblico di una pistola ed un fucile, </a:t>
            </a:r>
          </a:p>
        </p:txBody>
      </p:sp>
      <p:sp>
        <p:nvSpPr>
          <p:cNvPr id="7" name="Rettangolo 6"/>
          <p:cNvSpPr/>
          <p:nvPr/>
        </p:nvSpPr>
        <p:spPr>
          <a:xfrm>
            <a:off x="683568" y="1772816"/>
            <a:ext cx="7488832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it-IT" dirty="0">
                <a:solidFill>
                  <a:srgbClr val="FF0000"/>
                </a:solidFill>
                <a:latin typeface="Book Antiqua" panose="02040602050305030304" pitchFamily="18" charset="0"/>
              </a:rPr>
              <a:t>Ordinanza della custodia cautelare in carcere nei confronti di </a:t>
            </a:r>
            <a:r>
              <a:rPr lang="it-IT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3 soggetti</a:t>
            </a:r>
            <a:r>
              <a:rPr lang="it-IT" dirty="0">
                <a:solidFill>
                  <a:srgbClr val="FF0000"/>
                </a:solidFill>
                <a:latin typeface="Book Antiqua" panose="02040602050305030304" pitchFamily="18" charset="0"/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Book Antiqua" panose="02040602050305030304" pitchFamily="18" charset="0"/>
              </a:rPr>
              <a:t>POTENZA Giovanni </a:t>
            </a:r>
            <a:r>
              <a:rPr lang="it-IT" dirty="0" smtClean="0">
                <a:latin typeface="Book Antiqua" panose="02040602050305030304" pitchFamily="18" charset="0"/>
              </a:rPr>
              <a:t>, cl. ‘73;</a:t>
            </a:r>
            <a:endParaRPr lang="it-IT" dirty="0">
              <a:latin typeface="Book Antiqua" panose="0204060205030503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Book Antiqua" panose="02040602050305030304" pitchFamily="18" charset="0"/>
              </a:rPr>
              <a:t>CONVERSANO Luigi</a:t>
            </a:r>
            <a:r>
              <a:rPr lang="it-IT" dirty="0" smtClean="0">
                <a:latin typeface="Book Antiqua" panose="02040602050305030304" pitchFamily="18" charset="0"/>
              </a:rPr>
              <a:t>, cl. ‘84;</a:t>
            </a:r>
            <a:endParaRPr lang="it-IT" dirty="0">
              <a:latin typeface="Book Antiqua" panose="0204060205030503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Book Antiqua" panose="02040602050305030304" pitchFamily="18" charset="0"/>
              </a:rPr>
              <a:t>COFANO Francesco</a:t>
            </a:r>
            <a:r>
              <a:rPr lang="it-IT" dirty="0" smtClean="0">
                <a:latin typeface="Book Antiqua" panose="02040602050305030304" pitchFamily="18" charset="0"/>
              </a:rPr>
              <a:t>, cl. 98.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dirty="0" smtClean="0">
              <a:latin typeface="Book Antiqua" panose="02040602050305030304" pitchFamily="18" charset="0"/>
            </a:endParaRPr>
          </a:p>
          <a:p>
            <a:pPr lvl="0"/>
            <a:r>
              <a:rPr lang="it-IT" dirty="0">
                <a:solidFill>
                  <a:srgbClr val="FF0000"/>
                </a:solidFill>
                <a:latin typeface="Book Antiqua" panose="02040602050305030304" pitchFamily="18" charset="0"/>
              </a:rPr>
              <a:t>Ordinanza della custodia cautelare in </a:t>
            </a:r>
            <a:r>
              <a:rPr lang="it-IT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regime di AA.DD. </a:t>
            </a:r>
            <a:r>
              <a:rPr lang="it-IT" dirty="0">
                <a:solidFill>
                  <a:srgbClr val="FF0000"/>
                </a:solidFill>
                <a:latin typeface="Book Antiqua" panose="02040602050305030304" pitchFamily="18" charset="0"/>
              </a:rPr>
              <a:t>nei confronti di </a:t>
            </a:r>
            <a:r>
              <a:rPr lang="it-IT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2 soggetti: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Book Antiqua" panose="02040602050305030304" pitchFamily="18" charset="0"/>
              </a:rPr>
              <a:t>PALAZZO Simone</a:t>
            </a:r>
            <a:r>
              <a:rPr lang="it-IT" dirty="0" smtClean="0">
                <a:latin typeface="Book Antiqua" panose="02040602050305030304" pitchFamily="18" charset="0"/>
              </a:rPr>
              <a:t>, </a:t>
            </a:r>
            <a:r>
              <a:rPr lang="it-IT" dirty="0">
                <a:latin typeface="Book Antiqua" panose="02040602050305030304" pitchFamily="18" charset="0"/>
              </a:rPr>
              <a:t>cl. </a:t>
            </a:r>
            <a:r>
              <a:rPr lang="it-IT" dirty="0" smtClean="0">
                <a:latin typeface="Book Antiqua" panose="02040602050305030304" pitchFamily="18" charset="0"/>
              </a:rPr>
              <a:t>‘99;</a:t>
            </a:r>
            <a:endParaRPr lang="it-IT" dirty="0">
              <a:latin typeface="Book Antiqua" panose="0204060205030503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Book Antiqua" panose="02040602050305030304" pitchFamily="18" charset="0"/>
              </a:rPr>
              <a:t>SALERNO Giovanni</a:t>
            </a:r>
            <a:r>
              <a:rPr lang="it-IT" dirty="0" smtClean="0">
                <a:latin typeface="Book Antiqua" panose="02040602050305030304" pitchFamily="18" charset="0"/>
              </a:rPr>
              <a:t>, </a:t>
            </a:r>
            <a:r>
              <a:rPr lang="it-IT" dirty="0">
                <a:latin typeface="Book Antiqua" panose="02040602050305030304" pitchFamily="18" charset="0"/>
              </a:rPr>
              <a:t>cl. </a:t>
            </a:r>
            <a:r>
              <a:rPr lang="it-IT" dirty="0" smtClean="0">
                <a:latin typeface="Book Antiqua" panose="02040602050305030304" pitchFamily="18" charset="0"/>
              </a:rPr>
              <a:t>‘68;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dirty="0">
              <a:latin typeface="Book Antiqua" panose="02040602050305030304" pitchFamily="18" charset="0"/>
            </a:endParaRPr>
          </a:p>
          <a:p>
            <a:r>
              <a:rPr lang="it-IT" dirty="0">
                <a:solidFill>
                  <a:srgbClr val="FF0000"/>
                </a:solidFill>
                <a:latin typeface="Book Antiqua" panose="02040602050305030304" pitchFamily="18" charset="0"/>
              </a:rPr>
              <a:t>Ordinanza </a:t>
            </a:r>
            <a:r>
              <a:rPr lang="it-IT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applicativa della misura cautelare dell’obbligo di dimora nei </a:t>
            </a:r>
            <a:r>
              <a:rPr lang="it-IT" dirty="0">
                <a:solidFill>
                  <a:srgbClr val="FF0000"/>
                </a:solidFill>
                <a:latin typeface="Book Antiqua" panose="02040602050305030304" pitchFamily="18" charset="0"/>
              </a:rPr>
              <a:t>confronti di </a:t>
            </a:r>
            <a:r>
              <a:rPr lang="it-IT" b="1" u="sng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4 </a:t>
            </a:r>
            <a:r>
              <a:rPr lang="it-IT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soggetti: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Book Antiqua" panose="02040602050305030304" pitchFamily="18" charset="0"/>
              </a:rPr>
              <a:t>D.G</a:t>
            </a:r>
            <a:r>
              <a:rPr lang="it-IT" dirty="0" smtClean="0">
                <a:latin typeface="Book Antiqua" panose="02040602050305030304" pitchFamily="18" charset="0"/>
              </a:rPr>
              <a:t>., cl. ‘97;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Book Antiqua" panose="02040602050305030304" pitchFamily="18" charset="0"/>
              </a:rPr>
              <a:t>C.C.</a:t>
            </a:r>
            <a:r>
              <a:rPr lang="it-IT" dirty="0" smtClean="0">
                <a:latin typeface="Book Antiqua" panose="02040602050305030304" pitchFamily="18" charset="0"/>
              </a:rPr>
              <a:t>, cl. ‘95;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Book Antiqua" panose="02040602050305030304" pitchFamily="18" charset="0"/>
              </a:rPr>
              <a:t>G.G.</a:t>
            </a:r>
            <a:r>
              <a:rPr lang="it-IT" dirty="0" smtClean="0">
                <a:latin typeface="Book Antiqua" panose="02040602050305030304" pitchFamily="18" charset="0"/>
              </a:rPr>
              <a:t>, cl. ‘01;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Book Antiqua" panose="02040602050305030304" pitchFamily="18" charset="0"/>
              </a:rPr>
              <a:t>P.M.</a:t>
            </a:r>
            <a:r>
              <a:rPr lang="it-IT" dirty="0" smtClean="0">
                <a:latin typeface="Book Antiqua" panose="02040602050305030304" pitchFamily="18" charset="0"/>
              </a:rPr>
              <a:t>, cl. ‘99</a:t>
            </a:r>
            <a:endParaRPr lang="it-IT" dirty="0">
              <a:latin typeface="Book Antiqua" panose="02040602050305030304" pitchFamily="18" charset="0"/>
            </a:endParaRPr>
          </a:p>
          <a:p>
            <a:pPr lvl="0"/>
            <a:endParaRPr lang="it-IT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lvl="0" algn="ctr"/>
            <a:endParaRPr lang="it-IT" sz="2400" dirty="0">
              <a:latin typeface="Book Antiqua" panose="0204060205030503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3"/>
            <a:ext cx="5201067" cy="174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305162" y="128589"/>
            <a:ext cx="35340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b="1" dirty="0" smtClean="0"/>
          </a:p>
          <a:p>
            <a:pPr algn="ctr"/>
            <a:r>
              <a:rPr lang="it-IT" sz="1600" dirty="0" smtClean="0">
                <a:latin typeface="Book Antiqua" panose="02040602050305030304" pitchFamily="18" charset="0"/>
              </a:rPr>
              <a:t>PROCURA </a:t>
            </a:r>
            <a:r>
              <a:rPr lang="it-IT" sz="1600" dirty="0">
                <a:latin typeface="Book Antiqua" panose="02040602050305030304" pitchFamily="18" charset="0"/>
              </a:rPr>
              <a:t>della REPUBBLICA </a:t>
            </a:r>
          </a:p>
          <a:p>
            <a:pPr algn="ctr"/>
            <a:r>
              <a:rPr lang="it-IT" sz="1600" dirty="0">
                <a:latin typeface="Book Antiqua" panose="02040602050305030304" pitchFamily="18" charset="0"/>
              </a:rPr>
              <a:t>presso il TRIBUNALE di BRINDISI</a:t>
            </a:r>
          </a:p>
          <a:p>
            <a:endParaRPr lang="it-IT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31" y="128589"/>
            <a:ext cx="569217" cy="57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7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4186808" cy="115699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Picture 6" descr="C:\Users\524024am\Desktop\Logo San Vito Carabinieri orizzont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4934665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906839" y="1766211"/>
            <a:ext cx="5113123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endParaRPr lang="it-IT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099459" y="4953429"/>
            <a:ext cx="2230827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POTENZA Giovanni</a:t>
            </a:r>
            <a:r>
              <a:rPr lang="it-IT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cl. </a:t>
            </a:r>
            <a:r>
              <a:rPr lang="it-IT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‘73 </a:t>
            </a:r>
            <a:endParaRPr lang="it-IT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472946" y="4983413"/>
            <a:ext cx="2332025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COFANO Francesco </a:t>
            </a:r>
            <a:r>
              <a:rPr lang="it-IT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cl</a:t>
            </a:r>
            <a:r>
              <a:rPr lang="it-IT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it-IT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‘98  </a:t>
            </a:r>
            <a:endParaRPr lang="it-IT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275856" y="4966556"/>
            <a:ext cx="2197090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CONVERSANO Luigi </a:t>
            </a:r>
            <a:r>
              <a:rPr lang="it-IT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cl</a:t>
            </a:r>
            <a:r>
              <a:rPr lang="it-IT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it-IT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‘84  </a:t>
            </a:r>
            <a:endParaRPr lang="it-IT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3"/>
            <a:ext cx="5201067" cy="174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ttangolo arrotondato 39"/>
          <p:cNvSpPr/>
          <p:nvPr/>
        </p:nvSpPr>
        <p:spPr>
          <a:xfrm>
            <a:off x="4104156" y="3200383"/>
            <a:ext cx="570855" cy="144846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265" y="2750818"/>
            <a:ext cx="1098000" cy="20938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ttangolo arrotondato 20"/>
          <p:cNvSpPr/>
          <p:nvPr/>
        </p:nvSpPr>
        <p:spPr>
          <a:xfrm>
            <a:off x="2029678" y="3149732"/>
            <a:ext cx="570855" cy="144846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arrotondato 21"/>
          <p:cNvSpPr/>
          <p:nvPr/>
        </p:nvSpPr>
        <p:spPr>
          <a:xfrm>
            <a:off x="6333039" y="3004886"/>
            <a:ext cx="570855" cy="144846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Immagine 15"/>
          <p:cNvPicPr/>
          <p:nvPr/>
        </p:nvPicPr>
        <p:blipFill>
          <a:blip r:embed="rId5"/>
          <a:stretch>
            <a:fillRect/>
          </a:stretch>
        </p:blipFill>
        <p:spPr>
          <a:xfrm>
            <a:off x="3629590" y="2720066"/>
            <a:ext cx="1558759" cy="216000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</p:pic>
      <p:sp>
        <p:nvSpPr>
          <p:cNvPr id="17" name="Rettangolo arrotondato 16"/>
          <p:cNvSpPr/>
          <p:nvPr/>
        </p:nvSpPr>
        <p:spPr>
          <a:xfrm>
            <a:off x="4071450" y="3403421"/>
            <a:ext cx="570855" cy="144846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Immagine 2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82" y="2706450"/>
            <a:ext cx="1558800" cy="216000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</p:pic>
      <p:sp>
        <p:nvSpPr>
          <p:cNvPr id="24" name="Rettangolo arrotondato 23"/>
          <p:cNvSpPr/>
          <p:nvPr/>
        </p:nvSpPr>
        <p:spPr>
          <a:xfrm>
            <a:off x="2005654" y="3619832"/>
            <a:ext cx="570855" cy="144846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Immagine 24" descr="C:\Users\355975eg\AppData\Local\Microsoft\Windows\Temporary Internet Files\Content.Word\IMG_20191207_15370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887" y="2721115"/>
            <a:ext cx="1558800" cy="216000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</p:pic>
      <p:sp>
        <p:nvSpPr>
          <p:cNvPr id="26" name="Rettangolo arrotondato 25"/>
          <p:cNvSpPr/>
          <p:nvPr/>
        </p:nvSpPr>
        <p:spPr>
          <a:xfrm>
            <a:off x="6127523" y="3692255"/>
            <a:ext cx="570855" cy="144846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029678" y="1766211"/>
            <a:ext cx="487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CARCERE</a:t>
            </a:r>
            <a:endParaRPr lang="it-IT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305162" y="128589"/>
            <a:ext cx="35340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b="1" dirty="0" smtClean="0"/>
          </a:p>
          <a:p>
            <a:pPr algn="ctr"/>
            <a:r>
              <a:rPr lang="it-IT" sz="1600" dirty="0" smtClean="0">
                <a:latin typeface="Book Antiqua" panose="02040602050305030304" pitchFamily="18" charset="0"/>
              </a:rPr>
              <a:t>PROCURA </a:t>
            </a:r>
            <a:r>
              <a:rPr lang="it-IT" sz="1600" dirty="0">
                <a:latin typeface="Book Antiqua" panose="02040602050305030304" pitchFamily="18" charset="0"/>
              </a:rPr>
              <a:t>della REPUBBLICA </a:t>
            </a:r>
          </a:p>
          <a:p>
            <a:pPr algn="ctr"/>
            <a:r>
              <a:rPr lang="it-IT" sz="1600" dirty="0">
                <a:latin typeface="Book Antiqua" panose="02040602050305030304" pitchFamily="18" charset="0"/>
              </a:rPr>
              <a:t>presso il TRIBUNALE di BRINDISI</a:t>
            </a:r>
          </a:p>
          <a:p>
            <a:endParaRPr lang="it-IT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31" y="128589"/>
            <a:ext cx="569217" cy="57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8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4186808" cy="115699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Picture 6" descr="C:\Users\524024am\Desktop\Logo San Vito Carabinieri orizzont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4934665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906839" y="1766211"/>
            <a:ext cx="5113123" cy="40011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endParaRPr lang="it-IT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264517" y="4676859"/>
            <a:ext cx="2230827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SALERNO Giovanni</a:t>
            </a:r>
            <a:r>
              <a:rPr lang="it-IT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it-IT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cl. </a:t>
            </a:r>
            <a:r>
              <a:rPr lang="it-IT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‘68 </a:t>
            </a:r>
            <a:endParaRPr lang="it-IT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939738" y="4676859"/>
            <a:ext cx="2332025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12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PALAZZO  Simone </a:t>
            </a:r>
            <a:r>
              <a:rPr lang="it-IT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cl</a:t>
            </a:r>
            <a:r>
              <a:rPr lang="it-IT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it-IT" sz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cs typeface="Times New Roman" panose="02020603050405020304" pitchFamily="18" charset="0"/>
              </a:rPr>
              <a:t>‘99  </a:t>
            </a:r>
            <a:endParaRPr lang="it-IT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3"/>
            <a:ext cx="5201067" cy="174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ttangolo arrotondato 39"/>
          <p:cNvSpPr/>
          <p:nvPr/>
        </p:nvSpPr>
        <p:spPr>
          <a:xfrm>
            <a:off x="3094505" y="3323441"/>
            <a:ext cx="570855" cy="144846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Rettangolo arrotondato 20"/>
          <p:cNvSpPr/>
          <p:nvPr/>
        </p:nvSpPr>
        <p:spPr>
          <a:xfrm>
            <a:off x="3044858" y="3323441"/>
            <a:ext cx="570855" cy="144846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Rettangolo arrotondato 25"/>
          <p:cNvSpPr/>
          <p:nvPr/>
        </p:nvSpPr>
        <p:spPr>
          <a:xfrm>
            <a:off x="6127523" y="3692255"/>
            <a:ext cx="570855" cy="144846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029678" y="1766211"/>
            <a:ext cx="487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ARRESTI DOMICILIARI</a:t>
            </a:r>
            <a:endParaRPr lang="it-IT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27" name="Immagine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533" y="2395844"/>
            <a:ext cx="15588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ttangolo arrotondato 27"/>
          <p:cNvSpPr/>
          <p:nvPr/>
        </p:nvSpPr>
        <p:spPr>
          <a:xfrm>
            <a:off x="3094504" y="3323441"/>
            <a:ext cx="570855" cy="144846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Immagine 2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78" y="2409064"/>
            <a:ext cx="15588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ttangolo arrotondato 29"/>
          <p:cNvSpPr/>
          <p:nvPr/>
        </p:nvSpPr>
        <p:spPr>
          <a:xfrm>
            <a:off x="5687248" y="3598489"/>
            <a:ext cx="570855" cy="144846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5305162" y="128589"/>
            <a:ext cx="35340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b="1" dirty="0" smtClean="0"/>
          </a:p>
          <a:p>
            <a:pPr algn="ctr"/>
            <a:r>
              <a:rPr lang="it-IT" sz="1600" dirty="0" smtClean="0">
                <a:latin typeface="Book Antiqua" panose="02040602050305030304" pitchFamily="18" charset="0"/>
              </a:rPr>
              <a:t>PROCURA </a:t>
            </a:r>
            <a:r>
              <a:rPr lang="it-IT" sz="1600" dirty="0">
                <a:latin typeface="Book Antiqua" panose="02040602050305030304" pitchFamily="18" charset="0"/>
              </a:rPr>
              <a:t>della REPUBBLICA </a:t>
            </a:r>
          </a:p>
          <a:p>
            <a:pPr algn="ctr"/>
            <a:r>
              <a:rPr lang="it-IT" sz="1600" dirty="0">
                <a:latin typeface="Book Antiqua" panose="02040602050305030304" pitchFamily="18" charset="0"/>
              </a:rPr>
              <a:t>presso il TRIBUNALE di BRINDISI</a:t>
            </a:r>
          </a:p>
          <a:p>
            <a:endParaRPr lang="it-IT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31" y="128589"/>
            <a:ext cx="569217" cy="57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56473" y="217501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FASANO</a:t>
            </a:r>
            <a:endParaRPr lang="it-IT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Picture 6" descr="C:\Users\524024am\Desktop\Logo San Vito Carabinieri orizzont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44009" cy="153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7262"/>
            <a:ext cx="5201067" cy="174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30" y="2634343"/>
            <a:ext cx="4443429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6" y="2634343"/>
            <a:ext cx="4212351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5332996" y="220845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TORRE CANNE</a:t>
            </a:r>
            <a:endParaRPr lang="it-IT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305162" y="128589"/>
            <a:ext cx="35340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b="1" dirty="0" smtClean="0"/>
          </a:p>
          <a:p>
            <a:pPr algn="ctr"/>
            <a:r>
              <a:rPr lang="it-IT" sz="1600" dirty="0" smtClean="0">
                <a:latin typeface="Book Antiqua" panose="02040602050305030304" pitchFamily="18" charset="0"/>
              </a:rPr>
              <a:t>PROCURA </a:t>
            </a:r>
            <a:r>
              <a:rPr lang="it-IT" sz="1600" dirty="0">
                <a:latin typeface="Book Antiqua" panose="02040602050305030304" pitchFamily="18" charset="0"/>
              </a:rPr>
              <a:t>della REPUBBLICA </a:t>
            </a:r>
          </a:p>
          <a:p>
            <a:pPr algn="ctr"/>
            <a:r>
              <a:rPr lang="it-IT" sz="1600" dirty="0">
                <a:latin typeface="Book Antiqua" panose="02040602050305030304" pitchFamily="18" charset="0"/>
              </a:rPr>
              <a:t>presso il TRIBUNALE di BRINDISI</a:t>
            </a:r>
          </a:p>
          <a:p>
            <a:endParaRPr lang="it-IT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31" y="128589"/>
            <a:ext cx="569217" cy="57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6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524024am\Desktop\Logo San Vito Carabinieri orizzont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44009" cy="153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34447" y="2044504"/>
            <a:ext cx="8419121" cy="35702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it-IT" sz="2400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GLI INCENDI IN DANNO DELL’IMPRENDITORE</a:t>
            </a:r>
            <a:endParaRPr lang="it-IT" sz="2400" dirty="0">
              <a:solidFill>
                <a:srgbClr val="FF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lvl="0" algn="ctr"/>
            <a:endParaRPr lang="it-IT" sz="800" dirty="0">
              <a:solidFill>
                <a:srgbClr val="0070C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15.08.2019 </a:t>
            </a:r>
            <a:r>
              <a:rPr lang="it-IT" sz="1600" dirty="0" smtClean="0">
                <a:latin typeface="Book Antiqua" panose="02040602050305030304" pitchFamily="18" charset="0"/>
              </a:rPr>
              <a:t> </a:t>
            </a:r>
            <a:r>
              <a:rPr lang="it-IT" sz="1600" dirty="0">
                <a:latin typeface="Book Antiqua" panose="02040602050305030304" pitchFamily="18" charset="0"/>
              </a:rPr>
              <a:t>ha denunciato </a:t>
            </a:r>
            <a:r>
              <a:rPr lang="it-IT" sz="1600" dirty="0" smtClean="0">
                <a:latin typeface="Book Antiqua" panose="02040602050305030304" pitchFamily="18" charset="0"/>
              </a:rPr>
              <a:t>l’incendio </a:t>
            </a:r>
            <a:r>
              <a:rPr lang="it-IT" sz="1600" dirty="0">
                <a:latin typeface="Book Antiqua" panose="02040602050305030304" pitchFamily="18" charset="0"/>
              </a:rPr>
              <a:t>della porta di ingresso </a:t>
            </a:r>
            <a:r>
              <a:rPr lang="it-IT" sz="1600" dirty="0" smtClean="0">
                <a:latin typeface="Book Antiqua" panose="02040602050305030304" pitchFamily="18" charset="0"/>
              </a:rPr>
              <a:t>asservita al </a:t>
            </a:r>
            <a:r>
              <a:rPr lang="it-IT" sz="1600" dirty="0">
                <a:latin typeface="Book Antiqua" panose="02040602050305030304" pitchFamily="18" charset="0"/>
              </a:rPr>
              <a:t>proprio </a:t>
            </a:r>
            <a:r>
              <a:rPr lang="it-IT" sz="1600" dirty="0" smtClean="0">
                <a:latin typeface="Book Antiqua" panose="02040602050305030304" pitchFamily="18" charset="0"/>
              </a:rPr>
              <a:t>pub; </a:t>
            </a:r>
            <a:endParaRPr lang="it-IT" sz="1600" dirty="0">
              <a:latin typeface="Book Antiqua" panose="02040602050305030304" pitchFamily="18" charset="0"/>
            </a:endParaRPr>
          </a:p>
          <a:p>
            <a:pPr lvl="0" algn="just"/>
            <a:endParaRPr lang="it-IT" sz="1600" dirty="0">
              <a:latin typeface="Book Antiqua" panose="0204060205030503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20.08.2019</a:t>
            </a:r>
            <a:r>
              <a:rPr lang="it-IT" sz="1600" dirty="0">
                <a:latin typeface="Book Antiqua" panose="02040602050305030304" pitchFamily="18" charset="0"/>
              </a:rPr>
              <a:t> ha denunciato l’incendio del vano di ingresso/sala del locale indicato al precedente sottopunto che ha riportato danni </a:t>
            </a:r>
            <a:r>
              <a:rPr lang="it-IT" sz="1600" dirty="0" smtClean="0">
                <a:latin typeface="Book Antiqua" panose="02040602050305030304" pitchFamily="18" charset="0"/>
              </a:rPr>
              <a:t>ingenti;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it-IT" sz="1600" dirty="0">
              <a:latin typeface="Book Antiqua" panose="0204060205030503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30.08.2019</a:t>
            </a:r>
            <a:r>
              <a:rPr lang="it-IT" sz="1600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it-IT" sz="1600" dirty="0">
                <a:latin typeface="Book Antiqua" panose="02040602050305030304" pitchFamily="18" charset="0"/>
              </a:rPr>
              <a:t>ha denunciato </a:t>
            </a:r>
            <a:r>
              <a:rPr lang="it-IT" sz="1600" dirty="0" smtClean="0">
                <a:latin typeface="Book Antiqua" panose="02040602050305030304" pitchFamily="18" charset="0"/>
              </a:rPr>
              <a:t>l’incendio </a:t>
            </a:r>
            <a:r>
              <a:rPr lang="it-IT" sz="1600" dirty="0">
                <a:latin typeface="Book Antiqua" panose="02040602050305030304" pitchFamily="18" charset="0"/>
              </a:rPr>
              <a:t>doloso dell’autovettura a lui in uso</a:t>
            </a:r>
            <a:r>
              <a:rPr lang="it-IT" sz="1600" dirty="0" smtClean="0">
                <a:latin typeface="Book Antiqua" panose="02040602050305030304" pitchFamily="18" charset="0"/>
              </a:rPr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it-IT" sz="16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rgbClr val="FF0000"/>
                </a:solidFill>
                <a:latin typeface="Book Antiqua" panose="02040602050305030304" pitchFamily="18" charset="0"/>
              </a:rPr>
              <a:t>07.12.2019</a:t>
            </a:r>
            <a:r>
              <a:rPr lang="it-IT" sz="1600" b="1" dirty="0">
                <a:latin typeface="Book Antiqua" panose="02040602050305030304" pitchFamily="18" charset="0"/>
              </a:rPr>
              <a:t> </a:t>
            </a:r>
            <a:r>
              <a:rPr lang="it-IT" sz="1600" dirty="0">
                <a:latin typeface="Book Antiqua" panose="02040602050305030304" pitchFamily="18" charset="0"/>
              </a:rPr>
              <a:t>ha denunciato un ulteriore incendio alla propria attività, concretizzatosi dando alle fiamme una autovettura provento di furto nei pressi dell’ingresso principale del </a:t>
            </a:r>
            <a:r>
              <a:rPr lang="it-IT" sz="1600" dirty="0" smtClean="0">
                <a:latin typeface="Book Antiqua" panose="02040602050305030304" pitchFamily="18" charset="0"/>
              </a:rPr>
              <a:t>pub.</a:t>
            </a:r>
            <a:endParaRPr lang="it-IT" sz="1600" dirty="0">
              <a:latin typeface="Book Antiqua" panose="0204060205030503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1600" dirty="0">
              <a:latin typeface="Book Antiqua" panose="02040602050305030304" pitchFamily="18" charset="0"/>
            </a:endParaRPr>
          </a:p>
          <a:p>
            <a:pPr lvl="0" algn="just"/>
            <a:endParaRPr lang="it-IT" dirty="0">
              <a:latin typeface="Book Antiqua" panose="0204060205030503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" y="8843"/>
            <a:ext cx="5201067" cy="174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5" y="128589"/>
            <a:ext cx="5201067" cy="174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305162" y="128589"/>
            <a:ext cx="35340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b="1" dirty="0" smtClean="0"/>
          </a:p>
          <a:p>
            <a:pPr algn="ctr"/>
            <a:r>
              <a:rPr lang="it-IT" sz="1600" dirty="0" smtClean="0">
                <a:latin typeface="Book Antiqua" panose="02040602050305030304" pitchFamily="18" charset="0"/>
              </a:rPr>
              <a:t>PROCURA </a:t>
            </a:r>
            <a:r>
              <a:rPr lang="it-IT" sz="1600" dirty="0">
                <a:latin typeface="Book Antiqua" panose="02040602050305030304" pitchFamily="18" charset="0"/>
              </a:rPr>
              <a:t>della REPUBBLICA </a:t>
            </a:r>
          </a:p>
          <a:p>
            <a:pPr algn="ctr"/>
            <a:r>
              <a:rPr lang="it-IT" sz="1600" dirty="0">
                <a:latin typeface="Book Antiqua" panose="02040602050305030304" pitchFamily="18" charset="0"/>
              </a:rPr>
              <a:t>presso il TRIBUNALE di BRINDISI</a:t>
            </a:r>
          </a:p>
          <a:p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31" y="128589"/>
            <a:ext cx="569217" cy="57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5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524024am\Desktop\Logo San Vito Carabinieri orizzont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44009" cy="153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34447" y="2044504"/>
            <a:ext cx="8419121" cy="41857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it-IT" sz="2400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LE INDAGINI</a:t>
            </a:r>
            <a:endParaRPr lang="it-IT" sz="800" dirty="0">
              <a:solidFill>
                <a:srgbClr val="0070C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1600" dirty="0" smtClean="0">
              <a:latin typeface="Book Antiqua" panose="0204060205030503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Book Antiqua" panose="02040602050305030304" pitchFamily="18" charset="0"/>
              </a:rPr>
              <a:t>Attività tecniche (intercettazioni telefoniche e ambientali);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1600" dirty="0">
              <a:latin typeface="Book Antiqua" panose="0204060205030503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Book Antiqua" panose="02040602050305030304" pitchFamily="18" charset="0"/>
              </a:rPr>
              <a:t>Analisi videosorveglianza;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1600" dirty="0">
              <a:latin typeface="Book Antiqua" panose="0204060205030503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Book Antiqua" panose="02040602050305030304" pitchFamily="18" charset="0"/>
              </a:rPr>
              <a:t>Analisi tabulati di traffico telefonico;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1600" dirty="0">
              <a:latin typeface="Book Antiqua" panose="0204060205030503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Book Antiqua" panose="02040602050305030304" pitchFamily="18" charset="0"/>
              </a:rPr>
              <a:t>Servizi di osservazione e pedinamento;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1600" dirty="0">
              <a:latin typeface="Book Antiqua" panose="0204060205030503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600" dirty="0" smtClean="0">
                <a:latin typeface="Book Antiqua" panose="02040602050305030304" pitchFamily="18" charset="0"/>
              </a:rPr>
              <a:t>Escussione persone informate sui fatti.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1600" dirty="0">
              <a:latin typeface="Book Antiqua" panose="0204060205030503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1600" dirty="0" smtClean="0">
              <a:latin typeface="Book Antiqua" panose="0204060205030503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1600" dirty="0">
              <a:latin typeface="Book Antiqua" panose="0204060205030503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1600" dirty="0">
              <a:latin typeface="Book Antiqua" panose="02040602050305030304" pitchFamily="18" charset="0"/>
            </a:endParaRPr>
          </a:p>
          <a:p>
            <a:pPr lvl="0" algn="just"/>
            <a:endParaRPr lang="it-IT" dirty="0">
              <a:latin typeface="Book Antiqua" panose="0204060205030503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" y="8843"/>
            <a:ext cx="5201067" cy="174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5" y="128589"/>
            <a:ext cx="5201067" cy="174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305162" y="128589"/>
            <a:ext cx="35340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b="1" dirty="0" smtClean="0"/>
          </a:p>
          <a:p>
            <a:pPr algn="ctr"/>
            <a:r>
              <a:rPr lang="it-IT" sz="1600" dirty="0" smtClean="0">
                <a:latin typeface="Book Antiqua" panose="02040602050305030304" pitchFamily="18" charset="0"/>
              </a:rPr>
              <a:t>PROCURA </a:t>
            </a:r>
            <a:r>
              <a:rPr lang="it-IT" sz="1600" dirty="0">
                <a:latin typeface="Book Antiqua" panose="02040602050305030304" pitchFamily="18" charset="0"/>
              </a:rPr>
              <a:t>della REPUBBLICA </a:t>
            </a:r>
          </a:p>
          <a:p>
            <a:pPr algn="ctr"/>
            <a:r>
              <a:rPr lang="it-IT" sz="1600" dirty="0">
                <a:latin typeface="Book Antiqua" panose="02040602050305030304" pitchFamily="18" charset="0"/>
              </a:rPr>
              <a:t>presso il TRIBUNALE di BRINDISI</a:t>
            </a:r>
          </a:p>
          <a:p>
            <a:endParaRPr lang="it-IT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31" y="128589"/>
            <a:ext cx="569217" cy="57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6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524024am\Desktop\Logo San Vito Carabinieri orizzont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44009" cy="153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34447" y="2741190"/>
            <a:ext cx="8419121" cy="23391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it-IT" sz="2400" i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«…UNA INTERA COLLETTIVITÀ GIUSTAMENTE ATTERRITA…»</a:t>
            </a:r>
            <a:endParaRPr lang="it-IT" sz="800" i="1" dirty="0">
              <a:solidFill>
                <a:srgbClr val="0070C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1600" dirty="0" smtClean="0">
              <a:latin typeface="Book Antiqua" panose="0204060205030503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1600" dirty="0">
              <a:latin typeface="Book Antiqua" panose="0204060205030503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1600" dirty="0" smtClean="0">
              <a:latin typeface="Book Antiqua" panose="0204060205030503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1600" dirty="0">
              <a:latin typeface="Book Antiqua" panose="0204060205030503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it-IT" sz="1600" dirty="0">
              <a:latin typeface="Book Antiqua" panose="02040602050305030304" pitchFamily="18" charset="0"/>
            </a:endParaRPr>
          </a:p>
          <a:p>
            <a:pPr lvl="0" algn="just"/>
            <a:endParaRPr lang="it-IT" dirty="0">
              <a:latin typeface="Book Antiqua" panose="0204060205030503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" y="8843"/>
            <a:ext cx="5201067" cy="174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5" y="128589"/>
            <a:ext cx="5201067" cy="174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305162" y="128589"/>
            <a:ext cx="35340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b="1" dirty="0" smtClean="0"/>
          </a:p>
          <a:p>
            <a:pPr algn="ctr"/>
            <a:r>
              <a:rPr lang="it-IT" sz="1600" dirty="0" smtClean="0">
                <a:latin typeface="Book Antiqua" panose="02040602050305030304" pitchFamily="18" charset="0"/>
              </a:rPr>
              <a:t>PROCURA </a:t>
            </a:r>
            <a:r>
              <a:rPr lang="it-IT" sz="1600" dirty="0">
                <a:latin typeface="Book Antiqua" panose="02040602050305030304" pitchFamily="18" charset="0"/>
              </a:rPr>
              <a:t>della REPUBBLICA </a:t>
            </a:r>
          </a:p>
          <a:p>
            <a:pPr algn="ctr"/>
            <a:r>
              <a:rPr lang="it-IT" sz="1600" dirty="0">
                <a:latin typeface="Book Antiqua" panose="02040602050305030304" pitchFamily="18" charset="0"/>
              </a:rPr>
              <a:t>presso il TRIBUNALE di BRINDISI</a:t>
            </a:r>
          </a:p>
          <a:p>
            <a:endParaRPr lang="it-IT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31" y="128589"/>
            <a:ext cx="569217" cy="57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0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4186808" cy="115699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traffico illecito di sostanze stupefacenti o psicotrope, Detenzione e traffico illecito di sostanze stupefacenti o psicotrope, Detenzione e traffico illecito di sostanze stupefacenti o psicotrope, continuato e in concorso con più di 5 persone e con il coinvolgimento di un soggetto minore degli anni 18 (Artt. 81, 110, e 112 C.P, 73 D.P.R. 309/90.);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Tentata estorsione continuata (Artt. 56, 81 e 629 C.P.);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porto illegale in pubblico di una pistola ed un fucile, efficienti e funzionanti, di cui faceva uso (Artt. 2, 4 e 7 della Legge 895/1967);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In concorso, con la crudeltà  e senza necessità, aver cagionato la morte di un cane (Artt. 110-544 bis C.P);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Compiuto un atto contrario ai doveri di ufficio, riceveva per sé la somma di euro 100,00 (artt. 319 e 321 C.P.;</a:t>
            </a: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continuato e in concorso con più di 5 persone e con il coinvolgimento di un soggetto minore degli anni 18 (Artt. 81, 110, e 112 C.P, 73 D.P.R. 309/90.);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Tentata estorsione continuata (Artt. 56, 81 e 629 C.P.);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porto illegale in pubblico di una pistola ed un fucile, efficienti e funzionanti, di cui faceva uso (Artt. 2, 4 e 7 della Legge 895/1967);</a:t>
            </a:r>
          </a:p>
          <a:p>
            <a:pPr lvl="0" algn="just"/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In concorso, con la crudeltà  e senza necessità, aver cagionato la morte di un cane (Artt. 110-544 bis C.P);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Compiuto un atto contrario ai doveri di ufficio, riceveva per sé la somma di euro 100,00 (artt. 319 e 321 C.P.;</a:t>
            </a: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continuato e in concorso con più di 5 persone e con il coinvolgimento di un soggetto minore degli anni 18 (Artt. 81, 110, e 112 C.P, 73 D.P.R. 309/90.);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Tentata estorsione continuata (Artt. 56, 81 e 629 C.P.);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porto illegale in pubblico di una pistola ed un fucile, efficienti e funzionanti, di cui faceva uso (Artt. 2, 4 e 7 della Legge 895/1967);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In concorso, con la crudeltà  e senza necessità, aver cagionato la morte di un cane (Artt. 110-544 bis C.P);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Compiuto un atto contrario ai doveri di ufficio, riceveva per sé la somma di euro 100,00 (artt. 319 e 321 C.P.;</a:t>
            </a:r>
          </a:p>
          <a:p>
            <a:endParaRPr lang="it-IT" dirty="0"/>
          </a:p>
        </p:txBody>
      </p:sp>
      <p:pic>
        <p:nvPicPr>
          <p:cNvPr id="4" name="Picture 6" descr="C:\Users\524024am\Desktop\Logo San Vito Carabinieri orizzont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934665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043608" y="1412776"/>
            <a:ext cx="777686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it-IT" sz="2400" u="sng" dirty="0">
                <a:solidFill>
                  <a:schemeClr val="bg1"/>
                </a:solidFill>
                <a:latin typeface="Book Antiqua" panose="02040602050305030304" pitchFamily="18" charset="0"/>
              </a:rPr>
              <a:t>Reati contestati</a:t>
            </a:r>
            <a:r>
              <a:rPr lang="it-I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algn="ctr"/>
            <a:r>
              <a:rPr lang="it-IT" sz="2400" u="sng" dirty="0">
                <a:solidFill>
                  <a:schemeClr val="bg1"/>
                </a:solidFill>
                <a:latin typeface="Book Antiqua" panose="02040602050305030304" pitchFamily="18" charset="0"/>
              </a:rPr>
              <a:t>Reati contestati</a:t>
            </a:r>
            <a:r>
              <a:rPr lang="it-I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lvl="0" algn="ctr"/>
            <a:r>
              <a:rPr lang="it-IT" sz="2400" u="sng" dirty="0">
                <a:solidFill>
                  <a:schemeClr val="bg1"/>
                </a:solidFill>
                <a:latin typeface="Book Antiqua" panose="02040602050305030304" pitchFamily="18" charset="0"/>
              </a:rPr>
              <a:t>Reati contestati</a:t>
            </a:r>
            <a:r>
              <a:rPr lang="it-I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lvl="0" algn="ctr"/>
            <a:endParaRPr lang="it-IT" sz="8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traffico illecito di sostanze stupefacenti o psicotrope, continuato e in concorso con più di 5 persone e con il coinvolgimento di un soggetto minore degli anni 18 (Artt. 81, 110, e 112 C.P, 73 D.P.R. 309/90.);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Tentata estorsione continuata (Artt. 56, 81 e 629 C.P.);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porto illegale in pubblico di una pistola ed un fucile, </a:t>
            </a:r>
          </a:p>
        </p:txBody>
      </p:sp>
      <p:sp>
        <p:nvSpPr>
          <p:cNvPr id="7" name="Rettangolo 6"/>
          <p:cNvSpPr/>
          <p:nvPr/>
        </p:nvSpPr>
        <p:spPr>
          <a:xfrm>
            <a:off x="683568" y="1772816"/>
            <a:ext cx="748883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it-IT" sz="2400" dirty="0">
                <a:solidFill>
                  <a:srgbClr val="FF0000"/>
                </a:solidFill>
                <a:latin typeface="Book Antiqua" panose="02040602050305030304" pitchFamily="18" charset="0"/>
              </a:rPr>
              <a:t>REATI CONTESTATI</a:t>
            </a:r>
          </a:p>
          <a:p>
            <a:pPr lvl="0" algn="ctr"/>
            <a:endParaRPr lang="it-IT" sz="24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Book Antiqua" panose="02040602050305030304" pitchFamily="18" charset="0"/>
              </a:rPr>
              <a:t>Artt. </a:t>
            </a:r>
            <a:r>
              <a:rPr lang="it-IT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110</a:t>
            </a:r>
            <a:r>
              <a:rPr lang="it-IT" dirty="0">
                <a:solidFill>
                  <a:srgbClr val="FF0000"/>
                </a:solidFill>
                <a:latin typeface="Book Antiqua" panose="02040602050305030304" pitchFamily="18" charset="0"/>
              </a:rPr>
              <a:t>, </a:t>
            </a:r>
            <a:r>
              <a:rPr lang="it-IT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423 </a:t>
            </a:r>
            <a:r>
              <a:rPr lang="it-IT" dirty="0">
                <a:solidFill>
                  <a:srgbClr val="FF0000"/>
                </a:solidFill>
                <a:latin typeface="Book Antiqua" panose="02040602050305030304" pitchFamily="18" charset="0"/>
              </a:rPr>
              <a:t>c. </a:t>
            </a:r>
            <a:r>
              <a:rPr lang="it-IT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1 c.p</a:t>
            </a:r>
            <a:r>
              <a:rPr lang="it-IT" dirty="0">
                <a:solidFill>
                  <a:srgbClr val="FF0000"/>
                </a:solidFill>
                <a:latin typeface="Book Antiqua" panose="02040602050305030304" pitchFamily="18" charset="0"/>
              </a:rPr>
              <a:t>.</a:t>
            </a:r>
            <a:r>
              <a:rPr lang="it-IT" dirty="0">
                <a:latin typeface="Book Antiqua" panose="02040602050305030304" pitchFamily="18" charset="0"/>
              </a:rPr>
              <a:t> </a:t>
            </a:r>
            <a:r>
              <a:rPr lang="it-IT" dirty="0" smtClean="0">
                <a:latin typeface="Book Antiqua" panose="02040602050305030304" pitchFamily="18" charset="0"/>
              </a:rPr>
              <a:t>“</a:t>
            </a:r>
            <a:r>
              <a:rPr lang="it-IT" i="1" dirty="0" smtClean="0">
                <a:latin typeface="Book Antiqua" panose="02040602050305030304" pitchFamily="18" charset="0"/>
              </a:rPr>
              <a:t>incendio in concorso</a:t>
            </a:r>
            <a:r>
              <a:rPr lang="it-IT" dirty="0">
                <a:latin typeface="Book Antiqua" panose="02040602050305030304" pitchFamily="18" charset="0"/>
              </a:rPr>
              <a:t>”</a:t>
            </a:r>
            <a:r>
              <a:rPr lang="it-IT" dirty="0" smtClean="0">
                <a:latin typeface="Book Antiqua" panose="02040602050305030304" pitchFamily="18" charset="0"/>
              </a:rPr>
              <a:t> ;</a:t>
            </a:r>
            <a:endParaRPr lang="it-IT" dirty="0">
              <a:latin typeface="Book Antiqua" panose="0204060205030503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dirty="0" smtClean="0">
                <a:latin typeface="Book Antiqua" panose="02040602050305030304" pitchFamily="18" charset="0"/>
              </a:rPr>
              <a:t>Artt</a:t>
            </a:r>
            <a:r>
              <a:rPr lang="it-IT" dirty="0">
                <a:latin typeface="Book Antiqua" panose="02040602050305030304" pitchFamily="18" charset="0"/>
              </a:rPr>
              <a:t>. </a:t>
            </a:r>
            <a:r>
              <a:rPr lang="it-IT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110, 629 c. 1 e 2 c.p. </a:t>
            </a:r>
            <a:r>
              <a:rPr lang="it-IT" dirty="0" smtClean="0">
                <a:latin typeface="Book Antiqua" panose="02040602050305030304" pitchFamily="18" charset="0"/>
              </a:rPr>
              <a:t>“</a:t>
            </a:r>
            <a:r>
              <a:rPr lang="it-IT" i="1" dirty="0" smtClean="0">
                <a:latin typeface="Book Antiqua" panose="02040602050305030304" pitchFamily="18" charset="0"/>
              </a:rPr>
              <a:t>estorsione aggravata in concorso</a:t>
            </a:r>
            <a:r>
              <a:rPr lang="it-IT" dirty="0" smtClean="0">
                <a:latin typeface="Book Antiqua" panose="02040602050305030304" pitchFamily="18" charset="0"/>
              </a:rPr>
              <a:t>”</a:t>
            </a:r>
            <a:r>
              <a:rPr lang="it-IT" i="1" dirty="0" smtClean="0">
                <a:latin typeface="Book Antiqua" panose="02040602050305030304" pitchFamily="18" charset="0"/>
              </a:rPr>
              <a:t>;</a:t>
            </a:r>
            <a:r>
              <a:rPr lang="it-IT" dirty="0" smtClean="0">
                <a:latin typeface="Book Antiqua" panose="02040602050305030304" pitchFamily="18" charset="0"/>
              </a:rPr>
              <a:t> </a:t>
            </a:r>
            <a:endParaRPr lang="it-IT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Book Antiqua" panose="02040602050305030304" pitchFamily="18" charset="0"/>
              </a:rPr>
              <a:t>Artt. </a:t>
            </a:r>
            <a:r>
              <a:rPr lang="it-IT" dirty="0">
                <a:solidFill>
                  <a:srgbClr val="FF0000"/>
                </a:solidFill>
                <a:latin typeface="Book Antiqua" panose="02040602050305030304" pitchFamily="18" charset="0"/>
              </a:rPr>
              <a:t>110, </a:t>
            </a:r>
            <a:r>
              <a:rPr lang="it-IT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648 </a:t>
            </a:r>
            <a:r>
              <a:rPr lang="it-IT" dirty="0">
                <a:solidFill>
                  <a:srgbClr val="FF0000"/>
                </a:solidFill>
                <a:latin typeface="Book Antiqua" panose="02040602050305030304" pitchFamily="18" charset="0"/>
              </a:rPr>
              <a:t>c.p</a:t>
            </a:r>
            <a:r>
              <a:rPr lang="it-IT" dirty="0">
                <a:latin typeface="Book Antiqua" panose="02040602050305030304" pitchFamily="18" charset="0"/>
              </a:rPr>
              <a:t>. “</a:t>
            </a:r>
            <a:r>
              <a:rPr lang="it-IT" i="1" dirty="0" smtClean="0">
                <a:latin typeface="Book Antiqua" panose="02040602050305030304" pitchFamily="18" charset="0"/>
              </a:rPr>
              <a:t>ricettazione in concorso</a:t>
            </a:r>
            <a:r>
              <a:rPr lang="it-IT" dirty="0" smtClean="0">
                <a:latin typeface="Book Antiqua" panose="02040602050305030304" pitchFamily="18" charset="0"/>
              </a:rPr>
              <a:t>” di due autovetture provento di furto;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dirty="0" smtClean="0">
                <a:latin typeface="Book Antiqua" panose="02040602050305030304" pitchFamily="18" charset="0"/>
              </a:rPr>
              <a:t>Artt</a:t>
            </a:r>
            <a:r>
              <a:rPr lang="it-IT" dirty="0">
                <a:latin typeface="Book Antiqua" panose="02040602050305030304" pitchFamily="18" charset="0"/>
              </a:rPr>
              <a:t>. </a:t>
            </a:r>
            <a:r>
              <a:rPr lang="it-IT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110  624-625 c.p. </a:t>
            </a:r>
            <a:r>
              <a:rPr lang="it-IT" dirty="0" smtClean="0">
                <a:latin typeface="Book Antiqua" panose="02040602050305030304" pitchFamily="18" charset="0"/>
              </a:rPr>
              <a:t>“</a:t>
            </a:r>
            <a:r>
              <a:rPr lang="it-IT" i="1" dirty="0" smtClean="0">
                <a:latin typeface="Book Antiqua" panose="02040602050305030304" pitchFamily="18" charset="0"/>
              </a:rPr>
              <a:t>furto aggravato in concorso</a:t>
            </a:r>
            <a:r>
              <a:rPr lang="it-IT" dirty="0" smtClean="0">
                <a:latin typeface="Book Antiqua" panose="02040602050305030304" pitchFamily="18" charset="0"/>
              </a:rPr>
              <a:t>” di una autovettura poi restituita col c.d. «cavallo di ritorno»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dirty="0" smtClean="0">
                <a:latin typeface="Book Antiqua" panose="02040602050305030304" pitchFamily="18" charset="0"/>
              </a:rPr>
              <a:t>Artt. </a:t>
            </a:r>
            <a:r>
              <a:rPr lang="it-IT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81, 110 c.p. 73 DPR 309/90 </a:t>
            </a:r>
            <a:r>
              <a:rPr lang="it-IT" dirty="0" smtClean="0">
                <a:latin typeface="Book Antiqua" panose="02040602050305030304" pitchFamily="18" charset="0"/>
              </a:rPr>
              <a:t>“</a:t>
            </a:r>
            <a:r>
              <a:rPr lang="it-IT" i="1" dirty="0" smtClean="0">
                <a:latin typeface="Book Antiqua" panose="02040602050305030304" pitchFamily="18" charset="0"/>
              </a:rPr>
              <a:t>detenzione ai fini di spaccio di sostanza stupefacente continuata e in concorso</a:t>
            </a:r>
            <a:r>
              <a:rPr lang="it-IT" dirty="0" smtClean="0">
                <a:latin typeface="Book Antiqua" panose="02040602050305030304" pitchFamily="18" charset="0"/>
              </a:rPr>
              <a:t>” </a:t>
            </a:r>
            <a:endParaRPr lang="it-IT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lvl="0" algn="ctr"/>
            <a:endParaRPr lang="it-IT" sz="2400" dirty="0">
              <a:latin typeface="Book Antiqua" panose="0204060205030503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3"/>
            <a:ext cx="5201067" cy="174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305162" y="128589"/>
            <a:ext cx="35340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b="1" dirty="0" smtClean="0"/>
          </a:p>
          <a:p>
            <a:pPr algn="ctr"/>
            <a:r>
              <a:rPr lang="it-IT" sz="1600" dirty="0" smtClean="0">
                <a:latin typeface="Book Antiqua" panose="02040602050305030304" pitchFamily="18" charset="0"/>
              </a:rPr>
              <a:t>PROCURA </a:t>
            </a:r>
            <a:r>
              <a:rPr lang="it-IT" sz="1600" dirty="0">
                <a:latin typeface="Book Antiqua" panose="02040602050305030304" pitchFamily="18" charset="0"/>
              </a:rPr>
              <a:t>della REPUBBLICA </a:t>
            </a:r>
          </a:p>
          <a:p>
            <a:pPr algn="ctr"/>
            <a:r>
              <a:rPr lang="it-IT" sz="1600" dirty="0">
                <a:latin typeface="Book Antiqua" panose="02040602050305030304" pitchFamily="18" charset="0"/>
              </a:rPr>
              <a:t>presso il TRIBUNALE di BRINDISI</a:t>
            </a:r>
          </a:p>
          <a:p>
            <a:endParaRPr lang="it-IT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31" y="128589"/>
            <a:ext cx="569217" cy="57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4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4186808" cy="115699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traffico illecito di sostanze stupefacenti o psicotrope, Detenzione e traffico illecito di sostanze stupefacenti o psicotrope, Detenzione e traffico illecito di sostanze stupefacenti o psicotrope, continuato e in concorso con più di 5 persone e con il coinvolgimento di un soggetto minore degli anni 18 (Artt. 81, 110, e 112 C.P, 73 D.P.R. 309/90.);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Tentata estorsione continuata (Artt. 56, 81 e 629 C.P.);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porto illegale in pubblico di una pistola ed un fucile, efficienti e funzionanti, di cui faceva uso (Artt. 2, 4 e 7 della Legge 895/1967);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In concorso, con la crudeltà  e senza necessità, aver cagionato la morte di un cane (Artt. 110-544 bis C.P);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Compiuto un atto contrario ai doveri di ufficio, riceveva per sé la somma di euro 100,00 (artt. 319 e 321 C.P.;</a:t>
            </a: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continuato e in concorso con più di 5 persone e con il coinvolgimento di un soggetto minore degli anni 18 (Artt. 81, 110, e 112 C.P, 73 D.P.R. 309/90.);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Tentata estorsione continuata (Artt. 56, 81 e 629 C.P.);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porto illegale in pubblico di una pistola ed un fucile, efficienti e funzionanti, di cui faceva uso (Artt. 2, 4 e 7 della Legge 895/1967);</a:t>
            </a:r>
          </a:p>
          <a:p>
            <a:pPr lvl="0" algn="just"/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In concorso, con la crudeltà  e senza necessità, aver cagionato la morte di un cane (Artt. 110-544 bis C.P);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Compiuto un atto contrario ai doveri di ufficio, riceveva per sé la somma di euro 100,00 (artt. 319 e 321 C.P.;</a:t>
            </a: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continuato e in concorso con più di 5 persone e con il coinvolgimento di un soggetto minore degli anni 18 (Artt. 81, 110, e 112 C.P, 73 D.P.R. 309/90.);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Tentata estorsione continuata (Artt. 56, 81 e 629 C.P.);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porto illegale in pubblico di una pistola ed un fucile, efficienti e funzionanti, di cui faceva uso (Artt. 2, 4 e 7 della Legge 895/1967);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In concorso, con la crudeltà  e senza necessità, aver cagionato la morte di un cane (Artt. 110-544 bis C.P);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Compiuto un atto contrario ai doveri di ufficio, riceveva per sé la somma di euro 100,00 (artt. 319 e 321 C.P.;</a:t>
            </a:r>
          </a:p>
          <a:p>
            <a:endParaRPr lang="it-IT" dirty="0"/>
          </a:p>
        </p:txBody>
      </p:sp>
      <p:pic>
        <p:nvPicPr>
          <p:cNvPr id="4" name="Picture 6" descr="C:\Users\524024am\Desktop\Logo San Vito Carabinieri orizzont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934665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043608" y="1412776"/>
            <a:ext cx="777686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it-IT" sz="2400" u="sng" dirty="0">
                <a:solidFill>
                  <a:schemeClr val="bg1"/>
                </a:solidFill>
                <a:latin typeface="Book Antiqua" panose="02040602050305030304" pitchFamily="18" charset="0"/>
              </a:rPr>
              <a:t>Reati contestati</a:t>
            </a:r>
            <a:r>
              <a:rPr lang="it-I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algn="ctr"/>
            <a:r>
              <a:rPr lang="it-IT" sz="2400" u="sng" dirty="0">
                <a:solidFill>
                  <a:schemeClr val="bg1"/>
                </a:solidFill>
                <a:latin typeface="Book Antiqua" panose="02040602050305030304" pitchFamily="18" charset="0"/>
              </a:rPr>
              <a:t>Reati contestati</a:t>
            </a:r>
            <a:r>
              <a:rPr lang="it-I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lvl="0" algn="ctr"/>
            <a:r>
              <a:rPr lang="it-IT" sz="2400" u="sng" dirty="0">
                <a:solidFill>
                  <a:schemeClr val="bg1"/>
                </a:solidFill>
                <a:latin typeface="Book Antiqua" panose="02040602050305030304" pitchFamily="18" charset="0"/>
              </a:rPr>
              <a:t>Reati contestati</a:t>
            </a:r>
            <a:r>
              <a:rPr lang="it-I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lvl="0" algn="ctr"/>
            <a:endParaRPr lang="it-IT" sz="8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traffico illecito di sostanze stupefacenti o psicotrope, continuato e in concorso con più di 5 persone e con il coinvolgimento di un soggetto minore degli anni 18 (Artt. 81, 110, e 112 C.P, 73 D.P.R. 309/90.);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Tentata estorsione continuata (Artt. 56, 81 e 629 C.P.);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porto illegale in pubblico di una pistola ed un fucile, </a:t>
            </a:r>
          </a:p>
        </p:txBody>
      </p:sp>
      <p:sp>
        <p:nvSpPr>
          <p:cNvPr id="7" name="Rettangolo 6"/>
          <p:cNvSpPr/>
          <p:nvPr/>
        </p:nvSpPr>
        <p:spPr>
          <a:xfrm>
            <a:off x="683568" y="1772816"/>
            <a:ext cx="7488832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it-IT" sz="24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ESECUTORE MATERIALE E MANDANTE</a:t>
            </a:r>
            <a:endParaRPr lang="it-IT" sz="2400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lvl="0" algn="ctr"/>
            <a:endParaRPr lang="it-IT" sz="24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latin typeface="Book Antiqua" panose="02040602050305030304" pitchFamily="18" charset="0"/>
              </a:rPr>
              <a:t>Il mandante, un noto pregiudicato fasanese al quale viene altresì contestata la detenzione ai fini di spaccio di “cocaina”, </a:t>
            </a:r>
            <a:r>
              <a:rPr lang="it-IT" dirty="0">
                <a:solidFill>
                  <a:srgbClr val="FF0000"/>
                </a:solidFill>
                <a:latin typeface="Book Antiqua" panose="02040602050305030304" pitchFamily="18" charset="0"/>
              </a:rPr>
              <a:t>avrebbe commissionato gli incendi a un giovane disoccupato del luogo, per costringere l’imprenditore a ritrattare una testimonianza resa nel corso di altro procedimento penale iscritto a carico del figlio del citato mandante</a:t>
            </a:r>
            <a:r>
              <a:rPr lang="it-IT" dirty="0">
                <a:latin typeface="Book Antiqua" panose="02040602050305030304" pitchFamily="18" charset="0"/>
              </a:rPr>
              <a:t>, riuscendo nel suo intento.</a:t>
            </a:r>
            <a:endParaRPr lang="it-IT" sz="2400" dirty="0">
              <a:latin typeface="Book Antiqua" panose="0204060205030503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3"/>
            <a:ext cx="5201067" cy="174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305162" y="128589"/>
            <a:ext cx="35340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b="1" dirty="0" smtClean="0"/>
          </a:p>
          <a:p>
            <a:pPr algn="ctr"/>
            <a:r>
              <a:rPr lang="it-IT" sz="1600" dirty="0" smtClean="0">
                <a:latin typeface="Book Antiqua" panose="02040602050305030304" pitchFamily="18" charset="0"/>
              </a:rPr>
              <a:t>PROCURA </a:t>
            </a:r>
            <a:r>
              <a:rPr lang="it-IT" sz="1600" dirty="0">
                <a:latin typeface="Book Antiqua" panose="02040602050305030304" pitchFamily="18" charset="0"/>
              </a:rPr>
              <a:t>della REPUBBLICA </a:t>
            </a:r>
          </a:p>
          <a:p>
            <a:pPr algn="ctr"/>
            <a:r>
              <a:rPr lang="it-IT" sz="1600" dirty="0">
                <a:latin typeface="Book Antiqua" panose="02040602050305030304" pitchFamily="18" charset="0"/>
              </a:rPr>
              <a:t>presso il TRIBUNALE di BRINDISI</a:t>
            </a:r>
          </a:p>
          <a:p>
            <a:endParaRPr lang="it-IT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31" y="128589"/>
            <a:ext cx="569217" cy="57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0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4186808" cy="115699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traffico illecito di sostanze stupefacenti o psicotrope, Detenzione e traffico illecito di sostanze stupefacenti o psicotrope, Detenzione e traffico illecito di sostanze stupefacenti o psicotrope, continuato e in concorso con più di 5 persone e con il coinvolgimento di un soggetto minore degli anni 18 (Artt. 81, 110, e 112 C.P, 73 D.P.R. 309/90.);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Tentata estorsione continuata (Artt. 56, 81 e 629 C.P.);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porto illegale in pubblico di una pistola ed un fucile, efficienti e funzionanti, di cui faceva uso (Artt. 2, 4 e 7 della Legge 895/1967);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In concorso, con la crudeltà  e senza necessità, aver cagionato la morte di un cane (Artt. 110-544 bis C.P);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Compiuto un atto contrario ai doveri di ufficio, riceveva per sé la somma di euro 100,00 (artt. 319 e 321 C.P.;</a:t>
            </a: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continuato e in concorso con più di 5 persone e con il coinvolgimento di un soggetto minore degli anni 18 (Artt. 81, 110, e 112 C.P, 73 D.P.R. 309/90.);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Tentata estorsione continuata (Artt. 56, 81 e 629 C.P.);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porto illegale in pubblico di una pistola ed un fucile, efficienti e funzionanti, di cui faceva uso (Artt. 2, 4 e 7 della Legge 895/1967);</a:t>
            </a:r>
          </a:p>
          <a:p>
            <a:pPr lvl="0" algn="just"/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In concorso, con la crudeltà  e senza necessità, aver cagionato la morte di un cane (Artt. 110-544 bis C.P);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Compiuto un atto contrario ai doveri di ufficio, riceveva per sé la somma di euro 100,00 (artt. 319 e 321 C.P.;</a:t>
            </a: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continuato e in concorso con più di 5 persone e con il coinvolgimento di un soggetto minore degli anni 18 (Artt. 81, 110, e 112 C.P, 73 D.P.R. 309/90.);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Tentata estorsione continuata (Artt. 56, 81 e 629 C.P.);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porto illegale in pubblico di una pistola ed un fucile, efficienti e funzionanti, di cui faceva uso (Artt. 2, 4 e 7 della Legge 895/1967);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In concorso, con la crudeltà  e senza necessità, aver cagionato la morte di un cane (Artt. 110-544 bis C.P);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Compiuto un atto contrario ai doveri di ufficio, riceveva per sé la somma di euro 100,00 (artt. 319 e 321 C.P.;</a:t>
            </a:r>
          </a:p>
          <a:p>
            <a:endParaRPr lang="it-IT" dirty="0"/>
          </a:p>
        </p:txBody>
      </p:sp>
      <p:pic>
        <p:nvPicPr>
          <p:cNvPr id="4" name="Picture 6" descr="C:\Users\524024am\Desktop\Logo San Vito Carabinieri orizzont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934665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043608" y="1412776"/>
            <a:ext cx="777686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it-IT" sz="2400" u="sng" dirty="0">
                <a:solidFill>
                  <a:schemeClr val="bg1"/>
                </a:solidFill>
                <a:latin typeface="Book Antiqua" panose="02040602050305030304" pitchFamily="18" charset="0"/>
              </a:rPr>
              <a:t>Reati contestati</a:t>
            </a:r>
            <a:r>
              <a:rPr lang="it-I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algn="ctr"/>
            <a:r>
              <a:rPr lang="it-IT" sz="2400" u="sng" dirty="0">
                <a:solidFill>
                  <a:schemeClr val="bg1"/>
                </a:solidFill>
                <a:latin typeface="Book Antiqua" panose="02040602050305030304" pitchFamily="18" charset="0"/>
              </a:rPr>
              <a:t>Reati contestati</a:t>
            </a:r>
            <a:r>
              <a:rPr lang="it-I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lvl="0" algn="ctr"/>
            <a:r>
              <a:rPr lang="it-IT" sz="2400" u="sng" dirty="0">
                <a:solidFill>
                  <a:schemeClr val="bg1"/>
                </a:solidFill>
                <a:latin typeface="Book Antiqua" panose="02040602050305030304" pitchFamily="18" charset="0"/>
              </a:rPr>
              <a:t>Reati contestati</a:t>
            </a:r>
            <a:r>
              <a:rPr lang="it-I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lvl="0" algn="ctr"/>
            <a:endParaRPr lang="it-IT" sz="8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traffico illecito di sostanze stupefacenti o psicotrope, continuato e in concorso con più di 5 persone e con il coinvolgimento di un soggetto minore degli anni 18 (Artt. 81, 110, e 112 C.P, 73 D.P.R. 309/90.);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Tentata estorsione continuata (Artt. 56, 81 e 629 C.P.);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porto illegale in pubblico di una pistola ed un fucile, </a:t>
            </a:r>
          </a:p>
        </p:txBody>
      </p:sp>
      <p:sp>
        <p:nvSpPr>
          <p:cNvPr id="7" name="Rettangolo 6"/>
          <p:cNvSpPr/>
          <p:nvPr/>
        </p:nvSpPr>
        <p:spPr>
          <a:xfrm>
            <a:off x="683568" y="1772816"/>
            <a:ext cx="7488832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it-IT" sz="24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INCENDIARIO DI PROFESSIONE</a:t>
            </a:r>
            <a:endParaRPr lang="it-IT" sz="2400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lvl="0" algn="ctr"/>
            <a:endParaRPr lang="it-IT" sz="2400" dirty="0">
              <a:latin typeface="Book Antiqua" panose="02040602050305030304" pitchFamily="18" charset="0"/>
            </a:endParaRPr>
          </a:p>
          <a:p>
            <a:pPr algn="just"/>
            <a:r>
              <a:rPr lang="it-IT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…omissis</a:t>
            </a:r>
            <a:r>
              <a:rPr lang="it-IT" i="1" dirty="0">
                <a:solidFill>
                  <a:srgbClr val="FF0000"/>
                </a:solidFill>
                <a:latin typeface="Book Antiqua" panose="02040602050305030304" pitchFamily="18" charset="0"/>
              </a:rPr>
              <a:t>….</a:t>
            </a:r>
            <a:endParaRPr lang="it-IT" dirty="0" smtClean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it-IT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X: </a:t>
            </a:r>
            <a:r>
              <a:rPr lang="it-IT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«domani, se me li dà me li dà...sennò</a:t>
            </a:r>
            <a:r>
              <a:rPr lang="it-IT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it-IT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vado a mettere fuoco alla macchina del padre…do 200 euro a te e te la vedi tu…»</a:t>
            </a:r>
          </a:p>
          <a:p>
            <a:pPr algn="just"/>
            <a:r>
              <a:rPr lang="it-IT" i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Y: «100 ai compagni…10 ai fratelli»</a:t>
            </a:r>
          </a:p>
          <a:p>
            <a:pPr algn="just"/>
            <a:r>
              <a:rPr lang="it-IT" i="1" dirty="0">
                <a:solidFill>
                  <a:srgbClr val="FF0000"/>
                </a:solidFill>
                <a:latin typeface="Book Antiqua" panose="02040602050305030304" pitchFamily="18" charset="0"/>
              </a:rPr>
              <a:t>…omissis….</a:t>
            </a:r>
            <a:endParaRPr lang="it-IT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algn="just"/>
            <a:endParaRPr lang="it-IT" i="1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Book Antiqua" panose="02040602050305030304" pitchFamily="18" charset="0"/>
              </a:rPr>
              <a:t>All’esecutore materiale degli incendi in danno dell’imprenditore, il P.M. contesta tre ulteriori episodi incendiari in danno di due autovetture e di un’altra attività commerciale. Per tali episodi tuttavia l’indagato ha agito in autonomia</a:t>
            </a:r>
            <a:r>
              <a:rPr lang="it-IT" i="1" dirty="0" smtClean="0">
                <a:latin typeface="Book Antiqua" panose="0204060205030503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i="1" dirty="0">
              <a:latin typeface="Book Antiqua" panose="0204060205030503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3"/>
            <a:ext cx="5201067" cy="174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305162" y="128589"/>
            <a:ext cx="35340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b="1" dirty="0" smtClean="0"/>
          </a:p>
          <a:p>
            <a:pPr algn="ctr"/>
            <a:r>
              <a:rPr lang="it-IT" sz="1600" dirty="0" smtClean="0">
                <a:latin typeface="Book Antiqua" panose="02040602050305030304" pitchFamily="18" charset="0"/>
              </a:rPr>
              <a:t>PROCURA </a:t>
            </a:r>
            <a:r>
              <a:rPr lang="it-IT" sz="1600" dirty="0">
                <a:latin typeface="Book Antiqua" panose="02040602050305030304" pitchFamily="18" charset="0"/>
              </a:rPr>
              <a:t>della REPUBBLICA </a:t>
            </a:r>
          </a:p>
          <a:p>
            <a:pPr algn="ctr"/>
            <a:r>
              <a:rPr lang="it-IT" sz="1600" dirty="0">
                <a:latin typeface="Book Antiqua" panose="02040602050305030304" pitchFamily="18" charset="0"/>
              </a:rPr>
              <a:t>presso il TRIBUNALE di BRINDISI</a:t>
            </a:r>
          </a:p>
          <a:p>
            <a:endParaRPr lang="it-IT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31" y="128589"/>
            <a:ext cx="569217" cy="57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8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4186808" cy="115699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traffico illecito di sostanze stupefacenti o psicotrope, Detenzione e traffico illecito di sostanze stupefacenti o psicotrope, Detenzione e traffico illecito di sostanze stupefacenti o psicotrope, continuato e in concorso con più di 5 persone e con il coinvolgimento di un soggetto minore degli anni 18 (Artt. 81, 110, e 112 C.P, 73 D.P.R. 309/90.);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lvl="0" algn="just"/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Tentata estorsione continuata (Artt. 56, 81 e 629 C.P.);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porto illegale in pubblico di una pistola ed un fucile, efficienti e funzionanti, di cui faceva uso (Artt. 2, 4 e 7 della Legge 895/1967);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In concorso, con la crudeltà  e senza necessità, aver cagionato la morte di un cane (Artt. 110-544 bis C.P);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Compiuto un atto contrario ai doveri di ufficio, riceveva per sé la somma di euro 100,00 (artt. 319 e 321 C.P.;</a:t>
            </a: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continuato e in concorso con più di 5 persone e con il coinvolgimento di un soggetto minore degli anni 18 (Artt. 81, 110, e 112 C.P, 73 D.P.R. 309/90.);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Tentata estorsione continuata (Artt. 56, 81 e 629 C.P.);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porto illegale in pubblico di una pistola ed un fucile, efficienti e funzionanti, di cui faceva uso (Artt. 2, 4 e 7 della Legge 895/1967);</a:t>
            </a:r>
          </a:p>
          <a:p>
            <a:pPr lvl="0" algn="just"/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In concorso, con la crudeltà  e senza necessità, aver cagionato la morte di un cane (Artt. 110-544 bis C.P);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Compiuto un atto contrario ai doveri di ufficio, riceveva per sé la somma di euro 100,00 (artt. 319 e 321 C.P.;</a:t>
            </a: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continuato e in concorso con più di 5 persone e con il coinvolgimento di un soggetto minore degli anni 18 (Artt. 81, 110, e 112 C.P, 73 D.P.R. 309/90.);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Tentata estorsione continuata (Artt. 56, 81 e 629 C.P.);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porto illegale in pubblico di una pistola ed un fucile, efficienti e funzionanti, di cui faceva uso (Artt. 2, 4 e 7 della Legge 895/1967);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In concorso, con la crudeltà  e senza necessità, aver cagionato la morte di un cane (Artt. 110-544 bis C.P);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Compiuto un atto contrario ai doveri di ufficio, riceveva per sé la somma di euro 100,00 (artt. 319 e 321 C.P.;</a:t>
            </a:r>
          </a:p>
          <a:p>
            <a:endParaRPr lang="it-IT" dirty="0"/>
          </a:p>
        </p:txBody>
      </p:sp>
      <p:pic>
        <p:nvPicPr>
          <p:cNvPr id="4" name="Picture 6" descr="C:\Users\524024am\Desktop\Logo San Vito Carabinieri orizzonta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934665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043608" y="1412776"/>
            <a:ext cx="777686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it-IT" sz="2400" u="sng" dirty="0">
                <a:solidFill>
                  <a:schemeClr val="bg1"/>
                </a:solidFill>
                <a:latin typeface="Book Antiqua" panose="02040602050305030304" pitchFamily="18" charset="0"/>
              </a:rPr>
              <a:t>Reati contestati</a:t>
            </a:r>
            <a:r>
              <a:rPr lang="it-I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algn="ctr"/>
            <a:r>
              <a:rPr lang="it-IT" sz="2400" u="sng" dirty="0">
                <a:solidFill>
                  <a:schemeClr val="bg1"/>
                </a:solidFill>
                <a:latin typeface="Book Antiqua" panose="02040602050305030304" pitchFamily="18" charset="0"/>
              </a:rPr>
              <a:t>Reati contestati</a:t>
            </a:r>
            <a:r>
              <a:rPr lang="it-I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lvl="0" algn="ctr"/>
            <a:r>
              <a:rPr lang="it-IT" sz="2400" u="sng" dirty="0">
                <a:solidFill>
                  <a:schemeClr val="bg1"/>
                </a:solidFill>
                <a:latin typeface="Book Antiqua" panose="02040602050305030304" pitchFamily="18" charset="0"/>
              </a:rPr>
              <a:t>Reati contestati</a:t>
            </a:r>
            <a:r>
              <a:rPr lang="it-IT" sz="2400" dirty="0">
                <a:solidFill>
                  <a:schemeClr val="bg1"/>
                </a:solidFill>
                <a:latin typeface="Book Antiqua" panose="02040602050305030304" pitchFamily="18" charset="0"/>
              </a:rPr>
              <a:t>:</a:t>
            </a:r>
          </a:p>
          <a:p>
            <a:pPr lvl="0" algn="ctr"/>
            <a:endParaRPr lang="it-IT" sz="8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traffico illecito di sostanze stupefacenti o psicotrope, continuato e in concorso con più di 5 persone e con il coinvolgimento di un soggetto minore degli anni 18 (Artt. 81, 110, e 112 C.P, 73 D.P.R. 309/90.);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Tentata estorsione continuata (Artt. 56, 81 e 629 C.P.);</a:t>
            </a:r>
          </a:p>
          <a:p>
            <a:pPr marL="285750" lvl="0" indent="-285750" algn="just">
              <a:buFontTx/>
              <a:buChar char="-"/>
            </a:pPr>
            <a:endParaRPr lang="it-IT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lvl="0" indent="-285750" algn="just"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Book Antiqua" panose="02040602050305030304" pitchFamily="18" charset="0"/>
              </a:rPr>
              <a:t>Detenzione e porto illegale in pubblico di una pistola ed un fucile, </a:t>
            </a:r>
          </a:p>
        </p:txBody>
      </p:sp>
      <p:sp>
        <p:nvSpPr>
          <p:cNvPr id="7" name="Rettangolo 6"/>
          <p:cNvSpPr/>
          <p:nvPr/>
        </p:nvSpPr>
        <p:spPr>
          <a:xfrm>
            <a:off x="683568" y="1772816"/>
            <a:ext cx="7488832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it-IT" sz="24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LA CERCHIA AMICALE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it-IT" sz="2400" dirty="0" smtClean="0">
              <a:latin typeface="Book Antiqua" panose="0204060205030503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Book Antiqua" panose="02040602050305030304" pitchFamily="18" charset="0"/>
              </a:rPr>
              <a:t>La ricerca del denaro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Book Antiqua" panose="02040602050305030304" pitchFamily="18" charset="0"/>
              </a:rPr>
              <a:t>Ricettazione di un autoveicolo;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Book Antiqua" panose="02040602050305030304" pitchFamily="18" charset="0"/>
              </a:rPr>
              <a:t>Furto e conseguente restituzione con il c.d. cavallo di ritorno di una autovettura;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 smtClean="0">
                <a:latin typeface="Book Antiqua" panose="02040602050305030304" pitchFamily="18" charset="0"/>
              </a:rPr>
              <a:t>Lo spaccio di sostanze stupefacenti (cocaina e marijuana)</a:t>
            </a:r>
          </a:p>
          <a:p>
            <a:pPr lvl="0" algn="ctr"/>
            <a:endParaRPr lang="it-IT" sz="2400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pPr lvl="0" algn="ctr"/>
            <a:endParaRPr lang="it-IT" sz="2400" dirty="0">
              <a:latin typeface="Book Antiqua" panose="0204060205030503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i="1" dirty="0">
              <a:latin typeface="Book Antiqua" panose="0204060205030503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3"/>
            <a:ext cx="5201067" cy="174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5305162" y="128589"/>
            <a:ext cx="353403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b="1" dirty="0" smtClean="0"/>
          </a:p>
          <a:p>
            <a:pPr algn="ctr"/>
            <a:r>
              <a:rPr lang="it-IT" sz="1600" dirty="0" smtClean="0">
                <a:latin typeface="Book Antiqua" panose="02040602050305030304" pitchFamily="18" charset="0"/>
              </a:rPr>
              <a:t>PROCURA </a:t>
            </a:r>
            <a:r>
              <a:rPr lang="it-IT" sz="1600" dirty="0">
                <a:latin typeface="Book Antiqua" panose="02040602050305030304" pitchFamily="18" charset="0"/>
              </a:rPr>
              <a:t>della REPUBBLICA </a:t>
            </a:r>
          </a:p>
          <a:p>
            <a:pPr algn="ctr"/>
            <a:r>
              <a:rPr lang="it-IT" sz="1600" dirty="0">
                <a:latin typeface="Book Antiqua" panose="02040602050305030304" pitchFamily="18" charset="0"/>
              </a:rPr>
              <a:t>presso il TRIBUNALE di BRINDISI</a:t>
            </a:r>
          </a:p>
          <a:p>
            <a:endParaRPr lang="it-IT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31" y="128589"/>
            <a:ext cx="569217" cy="57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Gradazioni di grigi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3190</Words>
  <Application>Microsoft Office PowerPoint</Application>
  <PresentationFormat>Presentazione su schermo (4:3)</PresentationFormat>
  <Paragraphs>310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Manzolillo Gerardo (Ten.)</dc:creator>
  <cp:lastModifiedBy>Manzolillo Gerardo (S. Ten.)</cp:lastModifiedBy>
  <cp:revision>25</cp:revision>
  <dcterms:modified xsi:type="dcterms:W3CDTF">2020-10-21T09:33:06Z</dcterms:modified>
</cp:coreProperties>
</file>